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4" r:id="rId6"/>
    <p:sldId id="275" r:id="rId7"/>
    <p:sldId id="260" r:id="rId8"/>
    <p:sldId id="276" r:id="rId9"/>
    <p:sldId id="284" r:id="rId10"/>
    <p:sldId id="285" r:id="rId11"/>
    <p:sldId id="261" r:id="rId12"/>
    <p:sldId id="279" r:id="rId13"/>
    <p:sldId id="281" r:id="rId14"/>
    <p:sldId id="280" r:id="rId15"/>
    <p:sldId id="282" r:id="rId16"/>
    <p:sldId id="268" r:id="rId17"/>
    <p:sldId id="269" r:id="rId18"/>
    <p:sldId id="272" r:id="rId19"/>
    <p:sldId id="271" r:id="rId20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D335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12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AEA5E-161A-48A2-842D-EB14AA68C496}" type="datetimeFigureOut">
              <a:rPr lang="zh-CN" altLang="en-US" smtClean="0"/>
              <a:pPr/>
              <a:t>2015-7-2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61CB-D434-42C7-A885-A087112C5D9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AEA5E-161A-48A2-842D-EB14AA68C496}" type="datetimeFigureOut">
              <a:rPr lang="zh-CN" altLang="en-US" smtClean="0"/>
              <a:pPr/>
              <a:t>2015-7-2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61CB-D434-42C7-A885-A087112C5D9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AEA5E-161A-48A2-842D-EB14AA68C496}" type="datetimeFigureOut">
              <a:rPr lang="zh-CN" altLang="en-US" smtClean="0"/>
              <a:pPr/>
              <a:t>2015-7-2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61CB-D434-42C7-A885-A087112C5D9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AEA5E-161A-48A2-842D-EB14AA68C496}" type="datetimeFigureOut">
              <a:rPr lang="zh-CN" altLang="en-US" smtClean="0"/>
              <a:pPr/>
              <a:t>2015-7-2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61CB-D434-42C7-A885-A087112C5D9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AEA5E-161A-48A2-842D-EB14AA68C496}" type="datetimeFigureOut">
              <a:rPr lang="zh-CN" altLang="en-US" smtClean="0"/>
              <a:pPr/>
              <a:t>2015-7-2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61CB-D434-42C7-A885-A087112C5D9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AEA5E-161A-48A2-842D-EB14AA68C496}" type="datetimeFigureOut">
              <a:rPr lang="zh-CN" altLang="en-US" smtClean="0"/>
              <a:pPr/>
              <a:t>2015-7-2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61CB-D434-42C7-A885-A087112C5D9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AEA5E-161A-48A2-842D-EB14AA68C496}" type="datetimeFigureOut">
              <a:rPr lang="zh-CN" altLang="en-US" smtClean="0"/>
              <a:pPr/>
              <a:t>2015-7-2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61CB-D434-42C7-A885-A087112C5D9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AEA5E-161A-48A2-842D-EB14AA68C496}" type="datetimeFigureOut">
              <a:rPr lang="zh-CN" altLang="en-US" smtClean="0"/>
              <a:pPr/>
              <a:t>2015-7-2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61CB-D434-42C7-A885-A087112C5D9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AEA5E-161A-48A2-842D-EB14AA68C496}" type="datetimeFigureOut">
              <a:rPr lang="zh-CN" altLang="en-US" smtClean="0"/>
              <a:pPr/>
              <a:t>2015-7-2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61CB-D434-42C7-A885-A087112C5D9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AEA5E-161A-48A2-842D-EB14AA68C496}" type="datetimeFigureOut">
              <a:rPr lang="zh-CN" altLang="en-US" smtClean="0"/>
              <a:pPr/>
              <a:t>2015-7-2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61CB-D434-42C7-A885-A087112C5D9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AEA5E-161A-48A2-842D-EB14AA68C496}" type="datetimeFigureOut">
              <a:rPr lang="zh-CN" altLang="en-US" smtClean="0"/>
              <a:pPr/>
              <a:t>2015-7-2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61CB-D434-42C7-A885-A087112C5D9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BAEA5E-161A-48A2-842D-EB14AA68C496}" type="datetimeFigureOut">
              <a:rPr lang="zh-CN" altLang="en-US" smtClean="0"/>
              <a:pPr/>
              <a:t>2015-7-2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C961CB-D434-42C7-A885-A087112C5D9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dministrator\桌面\QQ图片201505221522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4645"/>
            <a:ext cx="9144000" cy="6833355"/>
          </a:xfrm>
          <a:prstGeom prst="rect">
            <a:avLst/>
          </a:prstGeom>
          <a:noFill/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28662" y="1285861"/>
            <a:ext cx="7529538" cy="2314590"/>
          </a:xfrm>
        </p:spPr>
        <p:txBody>
          <a:bodyPr>
            <a:normAutofit fontScale="90000"/>
          </a:bodyPr>
          <a:lstStyle/>
          <a:p>
            <a:r>
              <a:rPr lang="zh-CN" altLang="en-US" dirty="0" smtClean="0"/>
              <a:t>    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en-US" altLang="zh-CN" dirty="0" smtClean="0"/>
              <a:t>          </a:t>
            </a:r>
            <a:r>
              <a:rPr lang="zh-CN" altLang="en-US" sz="6000" b="1" dirty="0" smtClean="0">
                <a:solidFill>
                  <a:schemeClr val="accent2">
                    <a:lumMod val="50000"/>
                  </a:schemeClr>
                </a:solidFill>
              </a:rPr>
              <a:t>寻</a:t>
            </a:r>
            <a:r>
              <a:rPr lang="zh-CN" altLang="en-US" sz="6000" b="1" dirty="0">
                <a:solidFill>
                  <a:schemeClr val="accent2">
                    <a:lumMod val="50000"/>
                  </a:schemeClr>
                </a:solidFill>
              </a:rPr>
              <a:t>找家园共育</a:t>
            </a:r>
            <a:r>
              <a:rPr lang="zh-CN" altLang="en-US" sz="6000" b="1" dirty="0" smtClean="0">
                <a:solidFill>
                  <a:schemeClr val="accent2">
                    <a:lumMod val="50000"/>
                  </a:schemeClr>
                </a:solidFill>
              </a:rPr>
              <a:t>的</a:t>
            </a:r>
            <a:r>
              <a:rPr lang="en-US" altLang="zh-CN" sz="60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altLang="zh-CN" sz="60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altLang="zh-CN" sz="60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altLang="zh-CN" sz="60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altLang="zh-CN" sz="6000" b="1" dirty="0" smtClean="0">
                <a:solidFill>
                  <a:schemeClr val="accent2">
                    <a:lumMod val="50000"/>
                  </a:schemeClr>
                </a:solidFill>
              </a:rPr>
              <a:t>       </a:t>
            </a:r>
            <a:r>
              <a:rPr lang="zh-CN" altLang="en-US" sz="6000" b="1" dirty="0" smtClean="0">
                <a:solidFill>
                  <a:schemeClr val="accent2">
                    <a:lumMod val="50000"/>
                  </a:schemeClr>
                </a:solidFill>
              </a:rPr>
              <a:t>最 佳 途 径</a:t>
            </a:r>
            <a:r>
              <a:rPr lang="zh-CN" altLang="en-US" dirty="0"/>
              <a:t/>
            </a:r>
            <a:br>
              <a:rPr lang="zh-CN" altLang="en-US" dirty="0"/>
            </a:b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Administrator\桌面\QQ图片201505221522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4645"/>
            <a:ext cx="9144000" cy="6833355"/>
          </a:xfrm>
          <a:prstGeom prst="rect">
            <a:avLst/>
          </a:prstGeom>
          <a:noFill/>
        </p:spPr>
      </p:pic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428728" y="857232"/>
            <a:ext cx="7258072" cy="5268931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zh-CN" altLang="en-US" dirty="0" smtClean="0"/>
              <a:t>         </a:t>
            </a: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家园共育意味着家园建立平等的互相尊重的合</a:t>
            </a:r>
            <a:endParaRPr lang="en-US" altLang="zh-CN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作伙伴关系，家园积极沟通、统一思想、密切配合、</a:t>
            </a:r>
            <a:endParaRPr lang="en-US" altLang="zh-CN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步调一致，共同促进幼儿发展。家庭是幼儿园重要</a:t>
            </a:r>
            <a:endParaRPr lang="en-US" altLang="zh-CN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的合作伙伴，它强调了我们要与家庭双向互动，既</a:t>
            </a:r>
            <a:endParaRPr lang="en-US" altLang="zh-CN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要帮助家长提高科学育儿水平，又要请家长配合我</a:t>
            </a:r>
            <a:endParaRPr lang="en-US" altLang="zh-CN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们的教育与管理，在家园互动中，我们密切了与家</a:t>
            </a:r>
            <a:endParaRPr lang="en-US" altLang="zh-CN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长的关系，赢得了家长的理解、支持，更好地发挥</a:t>
            </a:r>
            <a:endParaRPr lang="en-US" altLang="zh-CN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了家庭蕴藏的教育资源，使家长的参与意识、角色</a:t>
            </a:r>
            <a:endParaRPr lang="en-US" altLang="zh-CN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认识、教育观念、教育策略都发生了很大变化，真</a:t>
            </a:r>
            <a:endParaRPr lang="en-US" altLang="zh-CN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正实现了多角度、全方位、深层次的家园互动，提</a:t>
            </a:r>
            <a:endParaRPr lang="en-US" altLang="zh-CN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高了家园同步教育的有效性，共同促进了幼儿的发</a:t>
            </a:r>
            <a:endParaRPr lang="en-US" altLang="zh-CN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展，这也将成为我们提高教育质量的重要资源。</a:t>
            </a:r>
          </a:p>
          <a:p>
            <a:endParaRPr lang="zh-CN" alt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Administrator\桌面\QQ图片201505221522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33355"/>
          </a:xfrm>
          <a:prstGeom prst="rect">
            <a:avLst/>
          </a:prstGeom>
          <a:noFill/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200" dirty="0" smtClean="0">
                <a:solidFill>
                  <a:schemeClr val="accent2">
                    <a:lumMod val="50000"/>
                  </a:schemeClr>
                </a:solidFill>
              </a:rPr>
              <a:t>              </a:t>
            </a:r>
            <a:endParaRPr lang="zh-CN" altLang="en-US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>
          <a:xfrm>
            <a:off x="1142976" y="571480"/>
            <a:ext cx="7543824" cy="5554683"/>
          </a:xfrm>
        </p:spPr>
        <p:txBody>
          <a:bodyPr/>
          <a:lstStyle/>
          <a:p>
            <a:pPr>
              <a:buNone/>
            </a:pP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       </a:t>
            </a:r>
            <a:r>
              <a:rPr lang="zh-CN" altLang="en-US" sz="2400" dirty="0" smtClean="0">
                <a:solidFill>
                  <a:schemeClr val="accent2">
                    <a:lumMod val="50000"/>
                  </a:schemeClr>
                </a:solidFill>
              </a:rPr>
              <a:t>十多年来，我们领导班子一起把家园共育当做幼儿</a:t>
            </a:r>
            <a:endParaRPr lang="en-US" altLang="zh-CN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zh-CN" altLang="en-US" sz="2400" dirty="0" smtClean="0">
                <a:solidFill>
                  <a:schemeClr val="accent2">
                    <a:lumMod val="50000"/>
                  </a:schemeClr>
                </a:solidFill>
              </a:rPr>
              <a:t>园教育的重要组成部分，一路走来，我们做了不少的努</a:t>
            </a:r>
            <a:endParaRPr lang="en-US" altLang="zh-CN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zh-CN" altLang="en-US" sz="2400" dirty="0" smtClean="0">
                <a:solidFill>
                  <a:schemeClr val="accent2">
                    <a:lumMod val="50000"/>
                  </a:schemeClr>
                </a:solidFill>
              </a:rPr>
              <a:t>力，对于家园共育的认识得到了升华。现将我们具体做</a:t>
            </a:r>
            <a:endParaRPr lang="en-US" altLang="zh-CN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zh-CN" altLang="en-US" sz="2400" dirty="0" smtClean="0">
                <a:solidFill>
                  <a:schemeClr val="accent2">
                    <a:lumMod val="50000"/>
                  </a:schemeClr>
                </a:solidFill>
              </a:rPr>
              <a:t>法在这里与大家分享。</a:t>
            </a:r>
          </a:p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Administrator\桌面\QQ图片201505221522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33355"/>
          </a:xfrm>
          <a:prstGeom prst="rect">
            <a:avLst/>
          </a:prstGeom>
          <a:noFill/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CN" altLang="en-US" sz="3200" b="1" dirty="0" smtClean="0">
                <a:solidFill>
                  <a:schemeClr val="accent2">
                    <a:lumMod val="50000"/>
                  </a:schemeClr>
                </a:solidFill>
              </a:rPr>
              <a:t>如何看待家长？</a:t>
            </a:r>
            <a:br>
              <a:rPr lang="zh-CN" altLang="en-US" sz="3200" b="1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zh-CN" altLang="en-US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zh-CN" altLang="en-US" sz="2400" dirty="0" smtClean="0">
                <a:solidFill>
                  <a:schemeClr val="accent2">
                    <a:lumMod val="50000"/>
                  </a:schemeClr>
                </a:solidFill>
              </a:rPr>
              <a:t>认为“</a:t>
            </a:r>
            <a:r>
              <a:rPr lang="zh-CN" altLang="en-US" sz="2400" u="sng" dirty="0" smtClean="0">
                <a:solidFill>
                  <a:schemeClr val="accent2">
                    <a:lumMod val="50000"/>
                  </a:schemeClr>
                </a:solidFill>
              </a:rPr>
              <a:t>家长”</a:t>
            </a:r>
            <a:r>
              <a:rPr lang="zh-CN" altLang="en-US" sz="2400" dirty="0" smtClean="0">
                <a:solidFill>
                  <a:schemeClr val="accent2">
                    <a:lumMod val="50000"/>
                  </a:schemeClr>
                </a:solidFill>
              </a:rPr>
              <a:t>是我们的</a:t>
            </a:r>
            <a:r>
              <a:rPr lang="zh-CN" altLang="en-US" sz="2400" u="sng" dirty="0" smtClean="0">
                <a:solidFill>
                  <a:schemeClr val="accent2">
                    <a:lumMod val="50000"/>
                  </a:schemeClr>
                </a:solidFill>
              </a:rPr>
              <a:t>教育</a:t>
            </a:r>
            <a:r>
              <a:rPr lang="zh-CN" altLang="en-US" sz="2400" u="sng" dirty="0" smtClean="0">
                <a:solidFill>
                  <a:schemeClr val="accent2">
                    <a:lumMod val="50000"/>
                  </a:schemeClr>
                </a:solidFill>
              </a:rPr>
              <a:t>对象</a:t>
            </a:r>
            <a:r>
              <a:rPr lang="en-US" altLang="zh-CN" sz="2400" u="sng" dirty="0" smtClean="0">
                <a:solidFill>
                  <a:schemeClr val="accent2">
                    <a:lumMod val="50000"/>
                  </a:schemeClr>
                </a:solidFill>
              </a:rPr>
              <a:t>?</a:t>
            </a:r>
            <a:endParaRPr lang="en-US" altLang="zh-CN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endParaRPr lang="zh-CN" altLang="en-US" dirty="0" smtClean="0"/>
          </a:p>
          <a:p>
            <a:endParaRPr lang="zh-CN" alt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86050" y="2214554"/>
            <a:ext cx="5500726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Administrator\桌面\QQ图片201505221522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33355"/>
          </a:xfrm>
          <a:prstGeom prst="rect">
            <a:avLst/>
          </a:prstGeom>
          <a:noFill/>
        </p:spPr>
      </p:pic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57224" y="642918"/>
            <a:ext cx="7729566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CN" sz="2000" dirty="0" smtClean="0"/>
              <a:t/>
            </a:r>
            <a:br>
              <a:rPr lang="zh-CN" sz="2000" dirty="0" smtClean="0"/>
            </a:br>
            <a:r>
              <a:rPr lang="zh-CN" sz="2000" dirty="0" smtClean="0"/>
              <a:t> </a:t>
            </a:r>
            <a:r>
              <a:rPr lang="zh-CN" dirty="0" smtClean="0"/>
              <a:t/>
            </a:r>
            <a:br>
              <a:rPr lang="zh-CN" dirty="0" smtClean="0"/>
            </a:br>
            <a:r>
              <a:rPr lang="zh-CN" dirty="0" smtClean="0"/>
              <a:t> </a:t>
            </a:r>
            <a:br>
              <a:rPr lang="zh-CN" dirty="0" smtClean="0"/>
            </a:br>
            <a:r>
              <a:rPr lang="zh-CN" dirty="0" smtClean="0"/>
              <a:t> </a:t>
            </a:r>
            <a:br>
              <a:rPr lang="zh-CN" dirty="0" smtClean="0"/>
            </a:b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500034" y="642918"/>
            <a:ext cx="82868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solidFill>
                  <a:schemeClr val="accent2">
                    <a:lumMod val="50000"/>
                  </a:schemeClr>
                </a:solidFill>
              </a:rPr>
              <a:t>     将“</a:t>
            </a:r>
            <a:r>
              <a:rPr lang="zh-CN" altLang="en-US" sz="2400" u="sng" dirty="0" smtClean="0">
                <a:solidFill>
                  <a:schemeClr val="accent2">
                    <a:lumMod val="50000"/>
                  </a:schemeClr>
                </a:solidFill>
              </a:rPr>
              <a:t>家长</a:t>
            </a:r>
            <a:r>
              <a:rPr lang="zh-CN" altLang="en-US" sz="2400" dirty="0" smtClean="0">
                <a:solidFill>
                  <a:schemeClr val="accent2">
                    <a:lumMod val="50000"/>
                  </a:schemeClr>
                </a:solidFill>
              </a:rPr>
              <a:t>”看成是我们提供</a:t>
            </a:r>
            <a:r>
              <a:rPr lang="zh-CN" altLang="en-US" sz="2400" u="sng" dirty="0" smtClean="0">
                <a:solidFill>
                  <a:schemeClr val="accent2">
                    <a:lumMod val="50000"/>
                  </a:schemeClr>
                </a:solidFill>
              </a:rPr>
              <a:t>教育服务的</a:t>
            </a:r>
            <a:r>
              <a:rPr lang="zh-CN" altLang="en-US" sz="2400" u="sng" dirty="0" smtClean="0">
                <a:solidFill>
                  <a:schemeClr val="accent2">
                    <a:lumMod val="50000"/>
                  </a:schemeClr>
                </a:solidFill>
              </a:rPr>
              <a:t>对象</a:t>
            </a:r>
            <a:r>
              <a:rPr lang="en-US" altLang="zh-CN" sz="2400" u="sng" dirty="0" smtClean="0">
                <a:solidFill>
                  <a:schemeClr val="accent2">
                    <a:lumMod val="50000"/>
                  </a:schemeClr>
                </a:solidFill>
              </a:rPr>
              <a:t>?</a:t>
            </a:r>
            <a:endParaRPr lang="zh-CN" altLang="en-US" sz="2400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2050" name="Picture 2" descr="C:\Documents and Settings\Administrator\桌面\DSC0237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8860" y="1571612"/>
            <a:ext cx="5929354" cy="43577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Administrator\桌面\QQ图片201505221522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33355"/>
          </a:xfrm>
          <a:prstGeom prst="rect">
            <a:avLst/>
          </a:prstGeom>
          <a:noFill/>
        </p:spPr>
      </p:pic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0" y="500042"/>
            <a:ext cx="9144000" cy="557216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zh-CN" altLang="en-US" sz="2400" dirty="0" smtClean="0">
                <a:solidFill>
                  <a:schemeClr val="accent2">
                    <a:lumMod val="50000"/>
                  </a:schemeClr>
                </a:solidFill>
              </a:rPr>
              <a:t>认识到“</a:t>
            </a:r>
            <a:r>
              <a:rPr lang="zh-CN" altLang="en-US" sz="2400" b="1" dirty="0" smtClean="0">
                <a:solidFill>
                  <a:schemeClr val="accent2">
                    <a:lumMod val="50000"/>
                  </a:schemeClr>
                </a:solidFill>
              </a:rPr>
              <a:t>家长</a:t>
            </a:r>
            <a:r>
              <a:rPr lang="zh-CN" altLang="en-US" sz="2400" dirty="0" smtClean="0">
                <a:solidFill>
                  <a:schemeClr val="accent2">
                    <a:lumMod val="50000"/>
                  </a:schemeClr>
                </a:solidFill>
              </a:rPr>
              <a:t>”实际上是</a:t>
            </a:r>
            <a:r>
              <a:rPr lang="zh-CN" altLang="en-US" sz="2400" u="sng" dirty="0" smtClean="0">
                <a:solidFill>
                  <a:schemeClr val="accent2">
                    <a:lumMod val="50000"/>
                  </a:schemeClr>
                </a:solidFill>
              </a:rPr>
              <a:t>孩子教育的“共同</a:t>
            </a:r>
            <a:r>
              <a:rPr lang="zh-CN" altLang="en-US" sz="2400" u="sng" dirty="0" smtClean="0">
                <a:solidFill>
                  <a:schemeClr val="accent2">
                    <a:lumMod val="50000"/>
                  </a:schemeClr>
                </a:solidFill>
              </a:rPr>
              <a:t>责任人</a:t>
            </a:r>
            <a:endParaRPr lang="zh-CN" altLang="en-US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endParaRPr lang="zh-CN" altLang="en-US" sz="2400" dirty="0"/>
          </a:p>
        </p:txBody>
      </p:sp>
      <p:pic>
        <p:nvPicPr>
          <p:cNvPr id="7171" name="Picture 3" descr="C:\Documents and Settings\Administrator\桌面\IMG_183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22" y="1571612"/>
            <a:ext cx="6286544" cy="4429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Administrator\桌面\QQ图片201505221522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33355"/>
          </a:xfrm>
          <a:prstGeom prst="rect">
            <a:avLst/>
          </a:prstGeom>
          <a:noFill/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200" dirty="0" smtClean="0">
                <a:solidFill>
                  <a:srgbClr val="7030A0"/>
                </a:solidFill>
              </a:rPr>
              <a:t>       </a:t>
            </a:r>
            <a:endParaRPr lang="zh-CN" altLang="en-US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1071538" y="428605"/>
            <a:ext cx="7615262" cy="50006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CN" altLang="en-US" sz="2400" dirty="0" smtClean="0">
                <a:solidFill>
                  <a:schemeClr val="accent2">
                    <a:lumMod val="50000"/>
                  </a:schemeClr>
                </a:solidFill>
              </a:rPr>
              <a:t>         如今，我们不仅请家长在传统的“家长开放日”到</a:t>
            </a:r>
            <a:endParaRPr lang="en-US" altLang="zh-CN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zh-CN" altLang="en-US" sz="2400" dirty="0" smtClean="0">
                <a:solidFill>
                  <a:schemeClr val="accent2">
                    <a:lumMod val="50000"/>
                  </a:schemeClr>
                </a:solidFill>
              </a:rPr>
              <a:t>幼儿园观摩教师和孩子的教学活动，而且经常有计划、</a:t>
            </a:r>
            <a:endParaRPr lang="en-US" altLang="zh-CN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zh-CN" altLang="en-US" sz="2400" dirty="0" smtClean="0">
                <a:solidFill>
                  <a:schemeClr val="accent2">
                    <a:lumMod val="50000"/>
                  </a:schemeClr>
                </a:solidFill>
              </a:rPr>
              <a:t>有组织地邀请有特长的家长来参与幼儿园的活动，指导</a:t>
            </a:r>
            <a:endParaRPr lang="en-US" altLang="zh-CN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zh-CN" altLang="en-US" sz="2400" dirty="0" smtClean="0">
                <a:solidFill>
                  <a:schemeClr val="accent2">
                    <a:lumMod val="50000"/>
                  </a:schemeClr>
                </a:solidFill>
              </a:rPr>
              <a:t>幼儿园的教学工作。我们还请他们进班级当“老师”，</a:t>
            </a:r>
            <a:endParaRPr lang="en-US" altLang="zh-CN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zh-CN" altLang="en-US" sz="2400" dirty="0" smtClean="0">
                <a:solidFill>
                  <a:schemeClr val="accent2">
                    <a:lumMod val="50000"/>
                  </a:schemeClr>
                </a:solidFill>
              </a:rPr>
              <a:t>展示其各自的特长和风采，使幼儿获得更直接的经验。</a:t>
            </a:r>
            <a:endParaRPr lang="en-US" altLang="zh-CN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zh-CN" altLang="en-US" sz="2400" dirty="0" smtClean="0">
                <a:solidFill>
                  <a:schemeClr val="accent2">
                    <a:lumMod val="50000"/>
                  </a:schemeClr>
                </a:solidFill>
              </a:rPr>
              <a:t>让家长以主人翁的姿态主动参与到幼儿园的教育活动中。</a:t>
            </a:r>
            <a:endParaRPr lang="en-US" altLang="zh-CN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endParaRPr lang="zh-CN" altLang="en-US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endParaRPr lang="zh-CN" altLang="en-US" dirty="0"/>
          </a:p>
        </p:txBody>
      </p:sp>
      <p:pic>
        <p:nvPicPr>
          <p:cNvPr id="7" name="图片 6" descr="IMG_244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28926" y="3143248"/>
            <a:ext cx="5500726" cy="3571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Administrator\桌面\QQ图片201505221522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33355"/>
          </a:xfrm>
          <a:prstGeom prst="rect">
            <a:avLst/>
          </a:prstGeom>
          <a:noFill/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86766" cy="1439850"/>
          </a:xfrm>
        </p:spPr>
        <p:txBody>
          <a:bodyPr>
            <a:normAutofit/>
          </a:bodyPr>
          <a:lstStyle/>
          <a:p>
            <a:pPr algn="l"/>
            <a:r>
              <a:rPr lang="zh-CN" altLang="en-US" sz="3200" b="1" dirty="0" smtClean="0">
                <a:solidFill>
                  <a:schemeClr val="accent2">
                    <a:lumMod val="50000"/>
                  </a:schemeClr>
                </a:solidFill>
              </a:rPr>
              <a:t>例如：</a:t>
            </a:r>
            <a:endParaRPr lang="zh-CN" altLang="en-US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074" name="Picture 2" descr="C:\Documents and Settings\Administrator\桌面\01_副本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1285860"/>
            <a:ext cx="6072230" cy="50006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Documents and Settings\Administrator\桌面\QQ图片201505221522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4645"/>
            <a:ext cx="9144000" cy="6833355"/>
          </a:xfrm>
          <a:prstGeom prst="rect">
            <a:avLst/>
          </a:prstGeom>
          <a:noFill/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CN" altLang="en-US" sz="2400" dirty="0" smtClean="0">
                <a:solidFill>
                  <a:schemeClr val="accent2">
                    <a:lumMod val="50000"/>
                  </a:schemeClr>
                </a:solidFill>
              </a:rPr>
              <a:t>六一联欢会</a:t>
            </a:r>
            <a:endParaRPr lang="zh-CN" altLang="en-US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357290" y="1285860"/>
            <a:ext cx="7143800" cy="4840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Administrator\桌面\QQ图片201505221522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33355"/>
          </a:xfrm>
          <a:prstGeom prst="rect">
            <a:avLst/>
          </a:prstGeom>
          <a:noFill/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CN" altLang="en-US" sz="2400" dirty="0" smtClean="0">
                <a:solidFill>
                  <a:schemeClr val="accent2">
                    <a:lumMod val="50000"/>
                  </a:schemeClr>
                </a:solidFill>
              </a:rPr>
              <a:t>亲子手工活动</a:t>
            </a:r>
            <a:endParaRPr lang="zh-CN" altLang="en-US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内容占位符 4" descr="IMG_2465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357290" y="1214422"/>
            <a:ext cx="6576050" cy="4911741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Administrator\桌面\QQ图片201505221522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33355"/>
          </a:xfrm>
          <a:prstGeom prst="rect">
            <a:avLst/>
          </a:prstGeom>
          <a:noFill/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200" dirty="0" smtClean="0">
                <a:solidFill>
                  <a:srgbClr val="92D050"/>
                </a:solidFill>
              </a:rPr>
              <a:t>       </a:t>
            </a:r>
            <a:endParaRPr lang="zh-CN" altLang="en-US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>
          <a:xfrm>
            <a:off x="1428728" y="857231"/>
            <a:ext cx="7258072" cy="464347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CN" altLang="en-US" dirty="0" smtClean="0"/>
              <a:t>       </a:t>
            </a:r>
            <a:r>
              <a:rPr lang="zh-CN" altLang="en-US" sz="2400" dirty="0" smtClean="0">
                <a:solidFill>
                  <a:schemeClr val="accent2">
                    <a:lumMod val="50000"/>
                  </a:schemeClr>
                </a:solidFill>
              </a:rPr>
              <a:t>教师也越来越体会到家长在教育方面的聪明才智，</a:t>
            </a:r>
            <a:endParaRPr lang="en-US" altLang="zh-CN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zh-CN" altLang="en-US" sz="2400" dirty="0" smtClean="0">
                <a:solidFill>
                  <a:schemeClr val="accent2">
                    <a:lumMod val="50000"/>
                  </a:schemeClr>
                </a:solidFill>
              </a:rPr>
              <a:t>知道自己应该如何利用家长资源促进自身成长。同时</a:t>
            </a:r>
            <a:endParaRPr lang="en-US" altLang="zh-CN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zh-CN" altLang="en-US" sz="2400" dirty="0" smtClean="0">
                <a:solidFill>
                  <a:schemeClr val="accent2">
                    <a:lumMod val="50000"/>
                  </a:schemeClr>
                </a:solidFill>
              </a:rPr>
              <a:t>教师也更容易了解家长具体问题上的困难与困惑，知</a:t>
            </a:r>
            <a:endParaRPr lang="en-US" altLang="zh-CN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zh-CN" altLang="en-US" sz="2400" dirty="0" smtClean="0">
                <a:solidFill>
                  <a:schemeClr val="accent2">
                    <a:lumMod val="50000"/>
                  </a:schemeClr>
                </a:solidFill>
              </a:rPr>
              <a:t>道自己应该如何支持他们成长。这些对于幼儿的影响</a:t>
            </a:r>
            <a:endParaRPr lang="en-US" altLang="zh-CN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zh-CN" altLang="en-US" sz="2400" dirty="0" smtClean="0">
                <a:solidFill>
                  <a:schemeClr val="accent2">
                    <a:lumMod val="50000"/>
                  </a:schemeClr>
                </a:solidFill>
              </a:rPr>
              <a:t>是幼儿园教育所不可替代的。家长的角色从幼儿教育</a:t>
            </a:r>
            <a:endParaRPr lang="en-US" altLang="zh-CN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zh-CN" altLang="en-US" sz="2400" dirty="0" smtClean="0">
                <a:solidFill>
                  <a:schemeClr val="accent2">
                    <a:lumMod val="50000"/>
                  </a:schemeClr>
                </a:solidFill>
              </a:rPr>
              <a:t>的旁观者、监督者、被指导者，转变成现在的合作者、</a:t>
            </a:r>
            <a:endParaRPr lang="en-US" altLang="zh-CN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zh-CN" altLang="en-US" sz="2400" dirty="0" smtClean="0">
                <a:solidFill>
                  <a:schemeClr val="accent2">
                    <a:lumMod val="50000"/>
                  </a:schemeClr>
                </a:solidFill>
              </a:rPr>
              <a:t>支持者、参与者。</a:t>
            </a:r>
          </a:p>
          <a:p>
            <a:pPr>
              <a:buNone/>
            </a:pPr>
            <a:endParaRPr lang="zh-CN" altLang="en-US" dirty="0" smtClean="0"/>
          </a:p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Administrator\桌面\QQ图片201505221522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42900"/>
            <a:ext cx="9144000" cy="6833355"/>
          </a:xfrm>
          <a:prstGeom prst="rect">
            <a:avLst/>
          </a:prstGeom>
          <a:noFill/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200" dirty="0" smtClean="0">
                <a:solidFill>
                  <a:schemeClr val="accent3">
                    <a:lumMod val="50000"/>
                  </a:schemeClr>
                </a:solidFill>
              </a:rPr>
              <a:t>     </a:t>
            </a:r>
            <a:r>
              <a:rPr lang="zh-CN" altLang="en-US" sz="3200" b="1" dirty="0" smtClean="0">
                <a:solidFill>
                  <a:srgbClr val="7030A0"/>
                </a:solidFill>
              </a:rPr>
              <a:t> </a:t>
            </a:r>
            <a:endParaRPr lang="zh-CN" altLang="en-US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>
          <a:xfrm>
            <a:off x="1643042" y="357166"/>
            <a:ext cx="7043758" cy="207170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zh-CN" altLang="en-US" b="1" dirty="0" smtClean="0">
                <a:solidFill>
                  <a:schemeClr val="accent2">
                    <a:lumMod val="50000"/>
                  </a:schemeClr>
                </a:solidFill>
              </a:rPr>
              <a:t>信息化时代我们该如何做？</a:t>
            </a:r>
            <a:endParaRPr lang="en-US" altLang="zh-CN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endParaRPr lang="zh-CN" altLang="en-US" dirty="0" smtClean="0"/>
          </a:p>
        </p:txBody>
      </p:sp>
      <p:pic>
        <p:nvPicPr>
          <p:cNvPr id="4098" name="Picture 2" descr="C:\Documents and Settings\Administrator\桌面\t01736c4d4991f0769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1357298"/>
            <a:ext cx="6500858" cy="40719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Administrator\桌面\QQ图片201505221522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33355"/>
          </a:xfrm>
          <a:prstGeom prst="rect">
            <a:avLst/>
          </a:prstGeom>
          <a:noFill/>
        </p:spPr>
      </p:pic>
      <p:pic>
        <p:nvPicPr>
          <p:cNvPr id="6146" name="Picture 2" descr="C:\Documents and Settings\Administrator\桌面\IMG_1832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43372" y="2000240"/>
            <a:ext cx="3938586" cy="3938586"/>
          </a:xfrm>
          <a:prstGeom prst="rect">
            <a:avLst/>
          </a:prstGeom>
          <a:noFill/>
        </p:spPr>
      </p:pic>
      <p:sp>
        <p:nvSpPr>
          <p:cNvPr id="5" name="矩形 4"/>
          <p:cNvSpPr/>
          <p:nvPr/>
        </p:nvSpPr>
        <p:spPr>
          <a:xfrm>
            <a:off x="1857356" y="428604"/>
            <a:ext cx="621510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solidFill>
                  <a:schemeClr val="accent2">
                    <a:lumMod val="50000"/>
                  </a:schemeClr>
                </a:solidFill>
              </a:rPr>
              <a:t>        “</a:t>
            </a:r>
            <a:r>
              <a:rPr lang="zh-CN" altLang="en-US" sz="2400" u="sng" dirty="0" smtClean="0">
                <a:solidFill>
                  <a:schemeClr val="accent2">
                    <a:lumMod val="50000"/>
                  </a:schemeClr>
                </a:solidFill>
              </a:rPr>
              <a:t>掌上幼儿园</a:t>
            </a:r>
            <a:r>
              <a:rPr lang="zh-CN" altLang="en-US" sz="2400" dirty="0" smtClean="0">
                <a:solidFill>
                  <a:schemeClr val="accent2">
                    <a:lumMod val="50000"/>
                  </a:schemeClr>
                </a:solidFill>
              </a:rPr>
              <a:t>”：每天都会发教学方案，动画小故事、游戏及前卫的教学理念，都能帮助教师更好的教学，实现师生互动，使教学更生动形象、具体直观，为幼儿园教学增添色彩。</a:t>
            </a:r>
            <a:endParaRPr lang="zh-CN" altLang="en-US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Administrator\桌面\QQ图片201505221522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33355"/>
          </a:xfrm>
          <a:prstGeom prst="rect">
            <a:avLst/>
          </a:prstGeom>
          <a:noFill/>
        </p:spPr>
      </p:pic>
      <p:pic>
        <p:nvPicPr>
          <p:cNvPr id="5122" name="Picture 2" descr="C:\Documents and Settings\Administrator\桌面\IMG_1831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14810" y="2071678"/>
            <a:ext cx="4357718" cy="3929090"/>
          </a:xfrm>
          <a:prstGeom prst="rect">
            <a:avLst/>
          </a:prstGeom>
          <a:noFill/>
        </p:spPr>
      </p:pic>
      <p:sp>
        <p:nvSpPr>
          <p:cNvPr id="5" name="矩形 4"/>
          <p:cNvSpPr/>
          <p:nvPr/>
        </p:nvSpPr>
        <p:spPr>
          <a:xfrm>
            <a:off x="1785918" y="571480"/>
            <a:ext cx="685804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u="sng" dirty="0" smtClean="0">
                <a:solidFill>
                  <a:schemeClr val="accent2">
                    <a:lumMod val="50000"/>
                  </a:schemeClr>
                </a:solidFill>
              </a:rPr>
              <a:t>         “动漫教育</a:t>
            </a:r>
            <a:r>
              <a:rPr lang="en-US" sz="2400" u="sng" dirty="0" smtClean="0">
                <a:solidFill>
                  <a:schemeClr val="accent2">
                    <a:lumMod val="50000"/>
                  </a:schemeClr>
                </a:solidFill>
              </a:rPr>
              <a:t>365</a:t>
            </a:r>
            <a:r>
              <a:rPr lang="zh-CN" altLang="en-US" sz="2400" u="sng" dirty="0" smtClean="0">
                <a:solidFill>
                  <a:schemeClr val="accent2">
                    <a:lumMod val="50000"/>
                  </a:schemeClr>
                </a:solidFill>
              </a:rPr>
              <a:t>”</a:t>
            </a:r>
            <a:r>
              <a:rPr lang="zh-CN" altLang="en-US" sz="2400" dirty="0" smtClean="0">
                <a:solidFill>
                  <a:schemeClr val="accent2">
                    <a:lumMod val="50000"/>
                  </a:schemeClr>
                </a:solidFill>
              </a:rPr>
              <a:t>杂志是倡导“时序育儿”的理念，结合幼儿园教育五大领域发展目标，每天设计一个主题活动，逐日推进，循序渐进，让家长在生活、游戏中轻松实现该阶段的儿童学习与发展目标。</a:t>
            </a:r>
            <a:endParaRPr lang="zh-CN" altLang="en-US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Administrator\桌面\QQ图片201505221522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33355"/>
          </a:xfrm>
          <a:prstGeom prst="rect">
            <a:avLst/>
          </a:prstGeom>
          <a:noFill/>
        </p:spPr>
      </p:pic>
      <p:pic>
        <p:nvPicPr>
          <p:cNvPr id="5" name="Picture 3" descr="C:\Documents and Settings\Administrator\桌面\t01f3f3364d7f01a4d7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 b="10204"/>
          <a:stretch>
            <a:fillRect/>
          </a:stretch>
        </p:blipFill>
        <p:spPr bwMode="auto">
          <a:xfrm>
            <a:off x="3857620" y="2714620"/>
            <a:ext cx="4429156" cy="3143272"/>
          </a:xfrm>
          <a:prstGeom prst="rect">
            <a:avLst/>
          </a:prstGeom>
          <a:noFill/>
        </p:spPr>
      </p:pic>
      <p:sp>
        <p:nvSpPr>
          <p:cNvPr id="7" name="矩形 6"/>
          <p:cNvSpPr/>
          <p:nvPr/>
        </p:nvSpPr>
        <p:spPr>
          <a:xfrm>
            <a:off x="1928794" y="714356"/>
            <a:ext cx="650085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solidFill>
                  <a:schemeClr val="accent2">
                    <a:lumMod val="50000"/>
                  </a:schemeClr>
                </a:solidFill>
              </a:rPr>
              <a:t>          伴随“互联网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+</a:t>
            </a:r>
            <a:r>
              <a:rPr lang="zh-CN" altLang="en-US" sz="2400" dirty="0" smtClean="0">
                <a:solidFill>
                  <a:schemeClr val="accent2">
                    <a:lumMod val="50000"/>
                  </a:schemeClr>
                </a:solidFill>
              </a:rPr>
              <a:t>”时代的到来，现代信息技术在幼儿园的普及、运用是必然趋势。幼儿园如何顺应这一时代的发展需求，提升家园共育的水平？我们在工作实践中也存在一些困惑。</a:t>
            </a:r>
            <a:endParaRPr lang="zh-CN" altLang="en-US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Administrator\桌面\QQ图片201505221522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33355"/>
          </a:xfrm>
          <a:prstGeom prst="rect">
            <a:avLst/>
          </a:prstGeom>
          <a:noFill/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l"/>
            <a:r>
              <a:rPr lang="zh-CN" altLang="en-US" dirty="0"/>
              <a:t/>
            </a:r>
            <a:br>
              <a:rPr lang="zh-CN" altLang="en-US" dirty="0"/>
            </a:br>
            <a:r>
              <a:rPr lang="zh-CN" altLang="en-US" sz="3600" dirty="0" smtClean="0">
                <a:solidFill>
                  <a:schemeClr val="accent2">
                    <a:lumMod val="50000"/>
                  </a:schemeClr>
                </a:solidFill>
              </a:rPr>
              <a:t>困   惑</a:t>
            </a:r>
            <a:r>
              <a:rPr lang="zh-CN" altLang="en-US" sz="36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zh-CN" altLang="en-US" sz="3600" dirty="0">
                <a:solidFill>
                  <a:schemeClr val="accent2">
                    <a:lumMod val="50000"/>
                  </a:schemeClr>
                </a:solidFill>
              </a:rPr>
            </a:br>
            <a:endParaRPr lang="zh-CN" altLang="en-US" sz="3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</a:rPr>
              <a:t>         80</a:t>
            </a:r>
            <a:r>
              <a:rPr lang="zh-CN" altLang="en-US" sz="2000" dirty="0">
                <a:solidFill>
                  <a:schemeClr val="accent2">
                    <a:lumMod val="50000"/>
                  </a:schemeClr>
                </a:solidFill>
              </a:rPr>
              <a:t>后、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90</a:t>
            </a:r>
            <a:r>
              <a:rPr lang="zh-CN" altLang="en-US" sz="2000" dirty="0">
                <a:solidFill>
                  <a:schemeClr val="accent2">
                    <a:lumMod val="50000"/>
                  </a:schemeClr>
                </a:solidFill>
              </a:rPr>
              <a:t>后的父母他们有文化、有知识，但他们大部分是独生子女</a:t>
            </a:r>
            <a:r>
              <a:rPr lang="zh-CN" altLang="en-US" sz="2000" dirty="0" smtClean="0">
                <a:solidFill>
                  <a:schemeClr val="accent2">
                    <a:lumMod val="50000"/>
                  </a:schemeClr>
                </a:solidFill>
              </a:rPr>
              <a:t>，</a:t>
            </a:r>
            <a:endParaRPr lang="en-US" altLang="zh-CN" sz="20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zh-CN" altLang="en-US" sz="2000" dirty="0" smtClean="0">
                <a:solidFill>
                  <a:schemeClr val="accent2">
                    <a:lumMod val="50000"/>
                  </a:schemeClr>
                </a:solidFill>
              </a:rPr>
              <a:t>对孩</a:t>
            </a:r>
            <a:r>
              <a:rPr lang="zh-CN" altLang="en-US" sz="2000" dirty="0">
                <a:solidFill>
                  <a:schemeClr val="accent2">
                    <a:lumMod val="50000"/>
                  </a:schemeClr>
                </a:solidFill>
              </a:rPr>
              <a:t>子的关爱只停留在口头上或对幼儿园的要求上，很少花时间关注</a:t>
            </a:r>
            <a:r>
              <a:rPr lang="zh-CN" altLang="en-US" sz="2000" dirty="0" smtClean="0">
                <a:solidFill>
                  <a:schemeClr val="accent2">
                    <a:lumMod val="50000"/>
                  </a:schemeClr>
                </a:solidFill>
              </a:rPr>
              <a:t>孩</a:t>
            </a:r>
            <a:endParaRPr lang="en-US" altLang="zh-CN" sz="20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zh-CN" altLang="en-US" sz="2000" dirty="0" smtClean="0">
                <a:solidFill>
                  <a:schemeClr val="accent2">
                    <a:lumMod val="50000"/>
                  </a:schemeClr>
                </a:solidFill>
              </a:rPr>
              <a:t>子的</a:t>
            </a:r>
            <a:r>
              <a:rPr lang="zh-CN" altLang="en-US" sz="2000" dirty="0">
                <a:solidFill>
                  <a:schemeClr val="accent2">
                    <a:lumMod val="50000"/>
                  </a:schemeClr>
                </a:solidFill>
              </a:rPr>
              <a:t>成长。</a:t>
            </a:r>
          </a:p>
        </p:txBody>
      </p:sp>
      <p:pic>
        <p:nvPicPr>
          <p:cNvPr id="5" name="图片 4" descr="IMG_172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5000" y="2428868"/>
            <a:ext cx="5389878" cy="39290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Administrator\桌面\QQ图片201505221522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33355"/>
          </a:xfrm>
          <a:prstGeom prst="rect">
            <a:avLst/>
          </a:prstGeom>
          <a:noFill/>
        </p:spPr>
      </p:pic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8662" y="428604"/>
            <a:ext cx="7758138" cy="5697559"/>
          </a:xfrm>
        </p:spPr>
        <p:txBody>
          <a:bodyPr/>
          <a:lstStyle/>
          <a:p>
            <a:pPr>
              <a:buNone/>
            </a:pPr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</a:rPr>
              <a:t>      </a:t>
            </a:r>
            <a:r>
              <a:rPr lang="zh-CN" altLang="en-US" sz="2000" dirty="0" smtClean="0">
                <a:solidFill>
                  <a:schemeClr val="accent2">
                    <a:lumMod val="50000"/>
                  </a:schemeClr>
                </a:solidFill>
              </a:rPr>
              <a:t>如</a:t>
            </a:r>
            <a:r>
              <a:rPr lang="zh-CN" altLang="en-US" sz="2000" dirty="0">
                <a:solidFill>
                  <a:schemeClr val="accent2">
                    <a:lumMod val="50000"/>
                  </a:schemeClr>
                </a:solidFill>
              </a:rPr>
              <a:t>今幼儿园的孩子大部分由爷爷</a:t>
            </a:r>
            <a:r>
              <a:rPr lang="zh-CN" altLang="en-US" sz="2000" dirty="0" smtClean="0">
                <a:solidFill>
                  <a:schemeClr val="accent2">
                    <a:lumMod val="50000"/>
                  </a:schemeClr>
                </a:solidFill>
              </a:rPr>
              <a:t>奶奶（姥爷、姥</a:t>
            </a:r>
            <a:r>
              <a:rPr lang="zh-CN" altLang="en-US" sz="2000" dirty="0">
                <a:solidFill>
                  <a:schemeClr val="accent2">
                    <a:lumMod val="50000"/>
                  </a:schemeClr>
                </a:solidFill>
              </a:rPr>
              <a:t>姥）接送，</a:t>
            </a:r>
            <a:r>
              <a:rPr lang="zh-CN" altLang="en-US" sz="2000" dirty="0" smtClean="0">
                <a:solidFill>
                  <a:schemeClr val="accent2">
                    <a:lumMod val="50000"/>
                  </a:schemeClr>
                </a:solidFill>
              </a:rPr>
              <a:t>在</a:t>
            </a:r>
            <a:endParaRPr lang="en-US" altLang="zh-CN" sz="20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zh-CN" altLang="en-US" sz="2000" dirty="0" smtClean="0">
                <a:solidFill>
                  <a:schemeClr val="accent2">
                    <a:lumMod val="50000"/>
                  </a:schemeClr>
                </a:solidFill>
              </a:rPr>
              <a:t>如今信</a:t>
            </a:r>
            <a:r>
              <a:rPr lang="zh-CN" altLang="en-US" sz="2000" dirty="0">
                <a:solidFill>
                  <a:schemeClr val="accent2">
                    <a:lumMod val="50000"/>
                  </a:schemeClr>
                </a:solidFill>
              </a:rPr>
              <a:t>息化的</a:t>
            </a:r>
            <a:r>
              <a:rPr lang="zh-CN" altLang="en-US" sz="2000" dirty="0" smtClean="0">
                <a:solidFill>
                  <a:schemeClr val="accent2">
                    <a:lumMod val="50000"/>
                  </a:schemeClr>
                </a:solidFill>
              </a:rPr>
              <a:t>交流平台</a:t>
            </a:r>
            <a:r>
              <a:rPr lang="zh-CN" altLang="en-US" sz="2000" dirty="0">
                <a:solidFill>
                  <a:schemeClr val="accent2">
                    <a:lumMod val="50000"/>
                  </a:schemeClr>
                </a:solidFill>
              </a:rPr>
              <a:t>上难以沟通。</a:t>
            </a:r>
          </a:p>
          <a:p>
            <a:pPr>
              <a:buNone/>
            </a:pPr>
            <a:r>
              <a:rPr lang="zh-CN" altLang="en-US" dirty="0"/>
              <a:t/>
            </a:r>
            <a:br>
              <a:rPr lang="zh-CN" altLang="en-US" dirty="0"/>
            </a:br>
            <a:endParaRPr lang="zh-CN" altLang="en-US" dirty="0"/>
          </a:p>
          <a:p>
            <a:endParaRPr lang="zh-CN" altLang="en-US" dirty="0"/>
          </a:p>
        </p:txBody>
      </p:sp>
      <p:pic>
        <p:nvPicPr>
          <p:cNvPr id="5" name="图片 4" descr="IMG_1737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0606"/>
          <a:stretch>
            <a:fillRect/>
          </a:stretch>
        </p:blipFill>
        <p:spPr>
          <a:xfrm>
            <a:off x="3929058" y="1214422"/>
            <a:ext cx="4286280" cy="42148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Documents and Settings\Administrator\桌面\QQ图片201505221522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33355"/>
          </a:xfrm>
          <a:prstGeom prst="rect">
            <a:avLst/>
          </a:prstGeom>
          <a:noFill/>
        </p:spPr>
      </p:pic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571604" y="714356"/>
            <a:ext cx="7072362" cy="3811607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endParaRPr lang="en-US" altLang="zh-CN" sz="2000" dirty="0" smtClean="0"/>
          </a:p>
          <a:p>
            <a:pPr algn="ctr">
              <a:buNone/>
            </a:pPr>
            <a:endParaRPr lang="en-US" altLang="zh-CN" sz="2000" dirty="0"/>
          </a:p>
          <a:p>
            <a:pPr>
              <a:buNone/>
            </a:pPr>
            <a:r>
              <a:rPr lang="zh-CN" altLang="en-US" sz="2400" dirty="0" smtClean="0">
                <a:solidFill>
                  <a:schemeClr val="accent2">
                    <a:lumMod val="50000"/>
                  </a:schemeClr>
                </a:solidFill>
              </a:rPr>
              <a:t>         总之，家园共育工作有利于孩子健康快乐成长，</a:t>
            </a:r>
            <a:endParaRPr lang="en-US" altLang="zh-CN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zh-CN" altLang="en-US" sz="2400" dirty="0" smtClean="0">
                <a:solidFill>
                  <a:schemeClr val="accent2">
                    <a:lumMod val="50000"/>
                  </a:schemeClr>
                </a:solidFill>
              </a:rPr>
              <a:t>如何积极开拓家长工作的新视角、新内涵，倡导家</a:t>
            </a:r>
            <a:endParaRPr lang="en-US" altLang="zh-CN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zh-CN" altLang="en-US" sz="2400" dirty="0" smtClean="0">
                <a:solidFill>
                  <a:schemeClr val="accent2">
                    <a:lumMod val="50000"/>
                  </a:schemeClr>
                </a:solidFill>
              </a:rPr>
              <a:t>园合作，实现家园共育，使我们的工作更科学、更</a:t>
            </a:r>
            <a:endParaRPr lang="en-US" altLang="zh-CN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zh-CN" altLang="en-US" sz="2400" dirty="0" smtClean="0">
                <a:solidFill>
                  <a:schemeClr val="accent2">
                    <a:lumMod val="50000"/>
                  </a:schemeClr>
                </a:solidFill>
              </a:rPr>
              <a:t>有效、更上一个层次，让网络高效、快速、方便、</a:t>
            </a:r>
            <a:endParaRPr lang="en-US" altLang="zh-CN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zh-CN" altLang="en-US" sz="2400" dirty="0" smtClean="0">
                <a:solidFill>
                  <a:schemeClr val="accent2">
                    <a:lumMod val="50000"/>
                  </a:schemeClr>
                </a:solidFill>
              </a:rPr>
              <a:t>独特的交流方式，被更多的家长与教师所掌握，仍</a:t>
            </a:r>
            <a:endParaRPr lang="en-US" altLang="zh-CN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zh-CN" altLang="en-US" sz="2400" dirty="0" smtClean="0">
                <a:solidFill>
                  <a:schemeClr val="accent2">
                    <a:lumMod val="50000"/>
                  </a:schemeClr>
                </a:solidFill>
              </a:rPr>
              <a:t>有待于我们去探索践行。我们期盼能找到更科学、</a:t>
            </a:r>
            <a:endParaRPr lang="en-US" altLang="zh-CN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zh-CN" altLang="en-US" sz="2400" dirty="0" smtClean="0">
                <a:solidFill>
                  <a:schemeClr val="accent2">
                    <a:lumMod val="50000"/>
                  </a:schemeClr>
                </a:solidFill>
              </a:rPr>
              <a:t>且行之有效的家园共育之路。</a:t>
            </a:r>
          </a:p>
          <a:p>
            <a:pPr algn="ctr">
              <a:buNone/>
            </a:pPr>
            <a:endParaRPr lang="en-US" altLang="zh-CN" sz="2000" dirty="0" smtClean="0"/>
          </a:p>
          <a:p>
            <a:pPr>
              <a:buNone/>
            </a:pP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5720" y="785794"/>
            <a:ext cx="8229600" cy="4525963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/>
          <a:lstStyle/>
          <a:p>
            <a:pPr algn="ctr">
              <a:buNone/>
            </a:pPr>
            <a:endParaRPr lang="en-US" altLang="zh-CN" dirty="0"/>
          </a:p>
          <a:p>
            <a:pPr algn="ctr">
              <a:buNone/>
            </a:pPr>
            <a:endParaRPr lang="en-US" altLang="zh-CN" sz="4000" dirty="0">
              <a:solidFill>
                <a:srgbClr val="7030A0"/>
              </a:solidFill>
            </a:endParaRPr>
          </a:p>
          <a:p>
            <a:pPr algn="ctr">
              <a:buNone/>
            </a:pPr>
            <a:r>
              <a:rPr lang="en-US" altLang="zh-CN" sz="4000" b="1" i="1" dirty="0" smtClean="0">
                <a:solidFill>
                  <a:srgbClr val="7030A0"/>
                </a:solidFill>
              </a:rPr>
              <a:t> </a:t>
            </a:r>
            <a:r>
              <a:rPr lang="zh-CN" altLang="en-US" sz="5400" b="1" i="1" dirty="0" smtClean="0">
                <a:solidFill>
                  <a:schemeClr val="accent2">
                    <a:lumMod val="50000"/>
                  </a:schemeClr>
                </a:solidFill>
              </a:rPr>
              <a:t>谢     谢</a:t>
            </a:r>
            <a:endParaRPr lang="zh-CN" altLang="en-US" sz="54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图片 5" descr="IMG_174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4876" y="3346704"/>
            <a:ext cx="4206240" cy="351129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1099</TotalTime>
  <Words>759</Words>
  <Application>Microsoft Office PowerPoint</Application>
  <PresentationFormat>全屏显示(4:3)</PresentationFormat>
  <Paragraphs>65</Paragraphs>
  <Slides>19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0" baseType="lpstr">
      <vt:lpstr>Office 主题</vt:lpstr>
      <vt:lpstr>                寻找家园共育的         最 佳 途 径 </vt:lpstr>
      <vt:lpstr>幻灯片 2</vt:lpstr>
      <vt:lpstr>              </vt:lpstr>
      <vt:lpstr>如何看待家长？ </vt:lpstr>
      <vt:lpstr>幻灯片 5</vt:lpstr>
      <vt:lpstr>幻灯片 6</vt:lpstr>
      <vt:lpstr>       </vt:lpstr>
      <vt:lpstr>例如：</vt:lpstr>
      <vt:lpstr>六一联欢会</vt:lpstr>
      <vt:lpstr>亲子手工活动</vt:lpstr>
      <vt:lpstr>       </vt:lpstr>
      <vt:lpstr>      </vt:lpstr>
      <vt:lpstr>幻灯片 13</vt:lpstr>
      <vt:lpstr>幻灯片 14</vt:lpstr>
      <vt:lpstr>幻灯片 15</vt:lpstr>
      <vt:lpstr> 困   惑 </vt:lpstr>
      <vt:lpstr>幻灯片 17</vt:lpstr>
      <vt:lpstr>幻灯片 18</vt:lpstr>
      <vt:lpstr>幻灯片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寻找家园共育的 最 佳 途 径 </dc:title>
  <dc:creator>个人用户</dc:creator>
  <cp:lastModifiedBy>User</cp:lastModifiedBy>
  <cp:revision>110</cp:revision>
  <dcterms:created xsi:type="dcterms:W3CDTF">2015-05-22T07:22:15Z</dcterms:created>
  <dcterms:modified xsi:type="dcterms:W3CDTF">2015-07-02T01:11:28Z</dcterms:modified>
</cp:coreProperties>
</file>